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328" r:id="rId3"/>
    <p:sldId id="338" r:id="rId4"/>
    <p:sldId id="329" r:id="rId5"/>
    <p:sldId id="331" r:id="rId6"/>
    <p:sldId id="330" r:id="rId7"/>
    <p:sldId id="332" r:id="rId8"/>
    <p:sldId id="333" r:id="rId9"/>
    <p:sldId id="334" r:id="rId10"/>
    <p:sldId id="335" r:id="rId11"/>
    <p:sldId id="336" r:id="rId12"/>
    <p:sldId id="339" r:id="rId13"/>
    <p:sldId id="337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8" r:id="rId22"/>
    <p:sldId id="351" r:id="rId23"/>
    <p:sldId id="349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9C3"/>
    <a:srgbClr val="66FF33"/>
    <a:srgbClr val="FF9900"/>
    <a:srgbClr val="0066FF"/>
    <a:srgbClr val="00FFFF"/>
    <a:srgbClr val="FC0404"/>
    <a:srgbClr val="6021DF"/>
    <a:srgbClr val="D927B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89" autoAdjust="0"/>
  </p:normalViewPr>
  <p:slideViewPr>
    <p:cSldViewPr>
      <p:cViewPr varScale="1">
        <p:scale>
          <a:sx n="83" d="100"/>
          <a:sy n="83" d="100"/>
        </p:scale>
        <p:origin x="84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C368-C88A-48A6-BF38-FFCA8655E666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858E9-5B2E-4CB2-80C2-DC4BA304E3A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28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 redondeado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0" name="19 Subtítulo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19" name="1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 redondeado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dondear rectángulo de esquina sencilla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/>
              <a:t>Haga clic en el icono para agregar una imagen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 redondeado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 redondeado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Marcador de título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2D6842E-CCCF-42F8-839C-54EE11DD1C48}" type="datetimeFigureOut">
              <a:rPr lang="es-ES" smtClean="0"/>
              <a:pPr/>
              <a:t>22/11/2021</a:t>
            </a:fld>
            <a:endParaRPr lang="es-ES"/>
          </a:p>
        </p:txBody>
      </p:sp>
      <p:sp>
        <p:nvSpPr>
          <p:cNvPr id="18" name="17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9E5BBAA-D4C6-429F-BEE4-FBA85CF3140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rupoacre.es/catalogo-productos/laser-escaner-leica-blk2go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ttrends.es/infraestructura/2019/08/la-robotica-avanza-gracias-a-la-tecnologia-de-mapeo-sla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mundo.cloud/noticias/un-robot-te-atendera-en-el-hotel" TargetMode="External"/><Relationship Id="rId3" Type="http://schemas.openxmlformats.org/officeDocument/2006/relationships/hyperlink" Target="https://mundo.cloud/noticias/saas/dragan-pajevic-el-ingeniero-que-diseno-el-robot-amazon-de-proxima-generacion" TargetMode="External"/><Relationship Id="rId7" Type="http://schemas.openxmlformats.org/officeDocument/2006/relationships/hyperlink" Target="https://www.abiresearch.com/press/slam-software-paving-path-new-generation-industrial-robots-amrs/" TargetMode="External"/><Relationship Id="rId2" Type="http://schemas.openxmlformats.org/officeDocument/2006/relationships/hyperlink" Target="https://es.wikipedia.org/wiki/Localizaci%C3%B3n_y_modelado_simult%C3%A1neo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s.wikipedia.org/wiki/Robot_aut%C3%B3nomo" TargetMode="External"/><Relationship Id="rId5" Type="http://schemas.openxmlformats.org/officeDocument/2006/relationships/hyperlink" Target="https://es.wikipedia.org/wiki/Veh%C3%ADculo_de_guiado_autom%C3%A1tico" TargetMode="External"/><Relationship Id="rId4" Type="http://schemas.openxmlformats.org/officeDocument/2006/relationships/hyperlink" Target="https://www.abiresearch.com/" TargetMode="External"/><Relationship Id="rId9" Type="http://schemas.openxmlformats.org/officeDocument/2006/relationships/hyperlink" Target="https://mundo.cloud/noticias/la-tecnologia-slam-localizacion-y-mapeo-en-millones-de-robots-para-203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op.es/geoslam/geoslam.php" TargetMode="External"/><Relationship Id="rId2" Type="http://schemas.openxmlformats.org/officeDocument/2006/relationships/hyperlink" Target="https://geoslam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terra-iberica.es/productos/mobile-mappin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l-top.com/categoria/productos-trimble/sistemas-mobile-mapping-gis/mobile-mappin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conpositioning.com/es/mass-data-and-volume-collection/mobile-mapping/ip-s3#panel-product-specifications" TargetMode="External"/><Relationship Id="rId2" Type="http://schemas.openxmlformats.org/officeDocument/2006/relationships/hyperlink" Target="https://topconpositioning.es/mobile-mapping-3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rupoacre.es/catalogo-categoria/laser-escaner-y-mobile-mapping/?gclid=EAIaIQobChMI-rqErcal7gIVGhwGAB3KfAAxEAMYASAAEgKKbfD_Bw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2418" y="1484784"/>
            <a:ext cx="7772400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NAVEGACIÓN MEDIANTE IMAGEN</a:t>
            </a:r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>
          <a:xfrm>
            <a:off x="755576" y="4149080"/>
            <a:ext cx="7667192" cy="1296144"/>
          </a:xfrm>
        </p:spPr>
        <p:txBody>
          <a:bodyPr>
            <a:noAutofit/>
          </a:bodyPr>
          <a:lstStyle/>
          <a:p>
            <a:pPr algn="ctr"/>
            <a:r>
              <a:rPr lang="es-ES" sz="2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Master</a:t>
            </a:r>
            <a:r>
              <a:rPr lang="es-E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en </a:t>
            </a:r>
            <a:r>
              <a:rPr lang="es-ES" sz="2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Geomática</a:t>
            </a:r>
            <a:r>
              <a:rPr lang="es-E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y </a:t>
            </a:r>
            <a:r>
              <a:rPr lang="es-ES" sz="2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Geoinformación</a:t>
            </a:r>
            <a:endParaRPr lang="es-E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es-E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es-ES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Curso 2019-2016</a:t>
            </a:r>
            <a:endParaRPr lang="es-E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5 Subtítulo"/>
          <p:cNvSpPr txBox="1">
            <a:spLocks/>
          </p:cNvSpPr>
          <p:nvPr/>
        </p:nvSpPr>
        <p:spPr>
          <a:xfrm>
            <a:off x="611560" y="5661248"/>
            <a:ext cx="6264696" cy="914400"/>
          </a:xfrm>
          <a:prstGeom prst="rect">
            <a:avLst/>
          </a:prstGeom>
        </p:spPr>
        <p:txBody>
          <a:bodyPr vert="horz" lIns="182880" tIns="0">
            <a:normAutofit/>
          </a:bodyPr>
          <a:lstStyle/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err="1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E.T.S.I.Geodesica</a:t>
            </a:r>
            <a:r>
              <a:rPr kumimoji="0" lang="es-ES" sz="1200" b="1" i="0" u="none" strike="noStrike" kern="1200" cap="none" spc="0" normalizeH="0" baseline="0" noProof="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s-ES" sz="1200" b="1" i="0" u="none" strike="noStrike" kern="1200" cap="none" spc="0" normalizeH="0" baseline="0" noProof="0" dirty="0" err="1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Cartografíca</a:t>
            </a:r>
            <a:r>
              <a:rPr kumimoji="0" lang="es-ES" sz="1200" b="1" i="0" u="none" strike="noStrike" kern="1200" cap="none" spc="0" normalizeH="0" baseline="0" noProof="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y Topográfica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6 Imagen" descr="escudoEscuel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5445224"/>
            <a:ext cx="769992" cy="712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fotogramétricos sencillos.</a:t>
            </a:r>
          </a:p>
          <a:p>
            <a:pPr marL="914400" lvl="1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Toma DESVIADA</a:t>
            </a:r>
          </a:p>
        </p:txBody>
      </p:sp>
      <p:pic>
        <p:nvPicPr>
          <p:cNvPr id="7" name="Imagen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564905"/>
            <a:ext cx="6048672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570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fotogramétricos sencillos.</a:t>
            </a:r>
          </a:p>
          <a:p>
            <a:pPr marL="914400" lvl="1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Toma CONVERGENTE</a:t>
            </a:r>
          </a:p>
        </p:txBody>
      </p:sp>
      <p:pic>
        <p:nvPicPr>
          <p:cNvPr id="6" name="Imagen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3750" y="2610837"/>
            <a:ext cx="5732586" cy="369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70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67544" y="141277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de coordenadas en fotogrametría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46" y="1935996"/>
            <a:ext cx="5589532" cy="45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57999" y="1380528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Ecuaciones básicas de la fotogrametría.</a:t>
            </a:r>
          </a:p>
          <a:p>
            <a:pPr>
              <a:buClr>
                <a:srgbClr val="C00000"/>
              </a:buClr>
            </a:pPr>
            <a:r>
              <a:rPr lang="es-ES" sz="2800" dirty="0"/>
              <a:t>Proyección central</a:t>
            </a:r>
          </a:p>
        </p:txBody>
      </p:sp>
      <p:pic>
        <p:nvPicPr>
          <p:cNvPr id="7" name="Imagen 6" descr="fig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1844824"/>
            <a:ext cx="475252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204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57999" y="1380528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Ecuaciones básicas de la fotogrametría.</a:t>
            </a:r>
          </a:p>
          <a:p>
            <a:pPr>
              <a:buClr>
                <a:srgbClr val="C00000"/>
              </a:buClr>
            </a:pPr>
            <a:r>
              <a:rPr lang="es-ES" sz="2800" dirty="0"/>
              <a:t>                   Proyección central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1720" y="28529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263012"/>
              </p:ext>
            </p:extLst>
          </p:nvPr>
        </p:nvGraphicFramePr>
        <p:xfrm>
          <a:off x="2051720" y="2852936"/>
          <a:ext cx="48006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r:id="rId3" imgW="3225800" imgH="508000" progId="Equation.DSMT4">
                  <p:embed/>
                </p:oleObj>
              </mc:Choice>
              <mc:Fallback>
                <p:oleObj r:id="rId3" imgW="3225800" imgH="508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852936"/>
                        <a:ext cx="480060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123728" y="41490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607943"/>
              </p:ext>
            </p:extLst>
          </p:nvPr>
        </p:nvGraphicFramePr>
        <p:xfrm>
          <a:off x="2123728" y="4149080"/>
          <a:ext cx="4800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5" imgW="3175000" imgH="508000" progId="Equation.DSMT4">
                  <p:embed/>
                </p:oleObj>
              </mc:Choice>
              <mc:Fallback>
                <p:oleObj r:id="rId5" imgW="3175000" imgH="50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149080"/>
                        <a:ext cx="48006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109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2418" y="1484784"/>
            <a:ext cx="7772400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SISTEMAS MOBILE MAPPING</a:t>
            </a:r>
          </a:p>
        </p:txBody>
      </p:sp>
    </p:spTree>
    <p:extLst>
      <p:ext uri="{BB962C8B-B14F-4D97-AF65-F5344CB8AC3E}">
        <p14:creationId xmlns:p14="http://schemas.microsoft.com/office/powerpoint/2010/main" val="160179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 de navegación.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05955"/>
            <a:ext cx="4597651" cy="399508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99116FC-D7A3-4B60-B90C-19064AC4443A}"/>
              </a:ext>
            </a:extLst>
          </p:cNvPr>
          <p:cNvSpPr txBox="1"/>
          <p:nvPr/>
        </p:nvSpPr>
        <p:spPr>
          <a:xfrm>
            <a:off x="4559325" y="2060848"/>
            <a:ext cx="39011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</a:t>
            </a:r>
            <a:r>
              <a:rPr lang="es-ES" b="1" dirty="0" err="1"/>
              <a:t>mobile</a:t>
            </a:r>
            <a:r>
              <a:rPr lang="es-ES" b="1" dirty="0"/>
              <a:t> </a:t>
            </a:r>
            <a:r>
              <a:rPr lang="es-ES" b="1" dirty="0" err="1"/>
              <a:t>mapping</a:t>
            </a:r>
            <a:r>
              <a:rPr lang="es-ES" dirty="0"/>
              <a:t> es un sistema de recogida masiva de datos, que implica la utilización de varios métodos de captura de forma simultánea. Generalmente se suele trabajar con un sistema </a:t>
            </a:r>
            <a:r>
              <a:rPr lang="es-ES" b="1" dirty="0"/>
              <a:t>LIDAR</a:t>
            </a:r>
            <a:r>
              <a:rPr lang="es-ES" dirty="0"/>
              <a:t> montado en un vehículo, que se desplaza a velocidad constante para ir escaneando el terreno. El resultado es la generación de una nube de puntos del entorno de alta precisión</a:t>
            </a:r>
          </a:p>
        </p:txBody>
      </p:sp>
    </p:spTree>
    <p:extLst>
      <p:ext uri="{BB962C8B-B14F-4D97-AF65-F5344CB8AC3E}">
        <p14:creationId xmlns:p14="http://schemas.microsoft.com/office/powerpoint/2010/main" val="339110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EJEMPLOS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72CA01-4183-4FB6-B00D-BDB01B4D3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8" y="1168822"/>
            <a:ext cx="7812360" cy="47742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DA5E1D4-D9C1-45BE-A16D-AF7ABB8C1202}"/>
              </a:ext>
            </a:extLst>
          </p:cNvPr>
          <p:cNvSpPr txBox="1"/>
          <p:nvPr/>
        </p:nvSpPr>
        <p:spPr>
          <a:xfrm>
            <a:off x="658974" y="6021288"/>
            <a:ext cx="781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https://octocam-maps.com/lidar-mobile-mapping/?gclid=EAIaIQobChMIqofy4bWl7gIVCuztCh2OLgmCEAAYASAAEgK3FfD_BwE</a:t>
            </a:r>
          </a:p>
        </p:txBody>
      </p:sp>
    </p:spTree>
    <p:extLst>
      <p:ext uri="{BB962C8B-B14F-4D97-AF65-F5344CB8AC3E}">
        <p14:creationId xmlns:p14="http://schemas.microsoft.com/office/powerpoint/2010/main" val="1484172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EJEMPLOS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89B1B3-72C6-4636-BCAC-AAB0AD40A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68822"/>
            <a:ext cx="7895530" cy="482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2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LIGEROS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BF9AD-ED7D-42F9-8550-667E21AA3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2439342" cy="456785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564EAC-6495-48E6-AE30-4C1B2D4F7AC6}"/>
              </a:ext>
            </a:extLst>
          </p:cNvPr>
          <p:cNvSpPr txBox="1"/>
          <p:nvPr/>
        </p:nvSpPr>
        <p:spPr>
          <a:xfrm>
            <a:off x="2627784" y="1330474"/>
            <a:ext cx="57606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Láser escáner Leica BLK2GO</a:t>
            </a:r>
          </a:p>
          <a:p>
            <a:r>
              <a:rPr lang="es-ES" b="1" dirty="0"/>
              <a:t>Captura de datos móvil 3D en un dispositivo de mano.</a:t>
            </a:r>
          </a:p>
          <a:p>
            <a:r>
              <a:rPr lang="es-ES" dirty="0"/>
              <a:t>El Láser escáner Leica BLK2GO captura y recrea espacios en 3D en movimiento con un dispositivo de mano, compacto y ergonómico. Captura imágenes y nubes de puntos  3D precisas en tiempo real y utiliza la tecnología SLAM (Localización y Mapeo Simultaneo - </a:t>
            </a:r>
            <a:r>
              <a:rPr lang="es-ES" i="1" dirty="0" err="1"/>
              <a:t>Simultaneous</a:t>
            </a:r>
            <a:r>
              <a:rPr lang="es-ES" i="1" dirty="0"/>
              <a:t> </a:t>
            </a:r>
            <a:r>
              <a:rPr lang="es-ES" i="1" dirty="0" err="1"/>
              <a:t>Localization</a:t>
            </a:r>
            <a:r>
              <a:rPr lang="es-ES" i="1" dirty="0"/>
              <a:t> And </a:t>
            </a:r>
            <a:r>
              <a:rPr lang="es-ES" i="1" dirty="0" err="1"/>
              <a:t>Mapping</a:t>
            </a:r>
            <a:r>
              <a:rPr lang="es-ES" dirty="0"/>
              <a:t> ) para registrar su trayectoria a través del espacio.</a:t>
            </a:r>
          </a:p>
          <a:p>
            <a:endParaRPr lang="es-ES" dirty="0"/>
          </a:p>
          <a:p>
            <a:r>
              <a:rPr lang="es-ES" dirty="0">
                <a:hlinkClick r:id="rId3"/>
              </a:rPr>
              <a:t>https://grupoacre.es/catalogo-productos/laser-escaner-leica-blk2go/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4"/>
              </a:rPr>
              <a:t>https://www.ittrends.es/infraestructura/2019/08/la-robotica-avanza-gracias-a-la-tecnologia-de-mapeo-slam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38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El uso de imágenes para la definición de los parámetros de navegación se fundamenta en los principios geométricos de la </a:t>
            </a:r>
            <a:r>
              <a:rPr lang="es-ES" sz="2800" b="1" dirty="0"/>
              <a:t>fotogrametría</a:t>
            </a:r>
            <a:r>
              <a:rPr lang="es-ES" sz="2800" dirty="0"/>
              <a:t>.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La </a:t>
            </a:r>
            <a:r>
              <a:rPr lang="es-ES" sz="2800" b="1" dirty="0"/>
              <a:t>fotogrametría</a:t>
            </a:r>
            <a:r>
              <a:rPr lang="es-ES" sz="2800" dirty="0"/>
              <a:t> nos permite obtener geometrías fiables de objetos físicos y de su entorno mediante procesos de registro, medida e interpretación de imágenes fotográficas.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 TECNOLOGÍA SLAM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5E6D10-9E46-46DC-A627-3FFB4647E320}"/>
              </a:ext>
            </a:extLst>
          </p:cNvPr>
          <p:cNvSpPr txBox="1"/>
          <p:nvPr/>
        </p:nvSpPr>
        <p:spPr>
          <a:xfrm>
            <a:off x="683568" y="1168822"/>
            <a:ext cx="777686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ym typeface="Wingdings" panose="05000000000000000000" pitchFamily="2" charset="2"/>
              </a:rPr>
              <a:t> </a:t>
            </a:r>
            <a:r>
              <a:rPr lang="es-ES" sz="1400" dirty="0"/>
              <a:t>La </a:t>
            </a:r>
            <a:r>
              <a:rPr lang="es-ES" sz="1400" dirty="0">
                <a:hlinkClick r:id="rId2"/>
              </a:rPr>
              <a:t>Localización y Mapeo Simultáneo (SLAM- </a:t>
            </a:r>
            <a:r>
              <a:rPr lang="es-ES" sz="1400" dirty="0" err="1">
                <a:hlinkClick r:id="rId2"/>
              </a:rPr>
              <a:t>Simultaneous</a:t>
            </a:r>
            <a:r>
              <a:rPr lang="es-ES" sz="1400" dirty="0">
                <a:hlinkClick r:id="rId2"/>
              </a:rPr>
              <a:t> </a:t>
            </a:r>
            <a:r>
              <a:rPr lang="es-ES" sz="1400" dirty="0" err="1">
                <a:hlinkClick r:id="rId2"/>
              </a:rPr>
              <a:t>Localization</a:t>
            </a:r>
            <a:r>
              <a:rPr lang="es-ES" sz="1400" dirty="0">
                <a:hlinkClick r:id="rId2"/>
              </a:rPr>
              <a:t> and </a:t>
            </a:r>
            <a:r>
              <a:rPr lang="es-ES" sz="1400" dirty="0" err="1">
                <a:hlinkClick r:id="rId2"/>
              </a:rPr>
              <a:t>Mapping</a:t>
            </a:r>
            <a:r>
              <a:rPr lang="es-ES" sz="1400" dirty="0">
                <a:hlinkClick r:id="rId2"/>
              </a:rPr>
              <a:t>)</a:t>
            </a:r>
            <a:r>
              <a:rPr lang="es-ES" sz="1400" dirty="0"/>
              <a:t> es una tecnología que permite que un dispositivo mapee su entorno mientras se posiciona en éste. Debido a sus capacidades, es calificada como un motor crucial para </a:t>
            </a:r>
            <a:r>
              <a:rPr lang="es-ES" sz="1400" dirty="0">
                <a:hlinkClick r:id="rId3"/>
              </a:rPr>
              <a:t>la robótica</a:t>
            </a:r>
            <a:r>
              <a:rPr lang="es-ES" sz="1400" dirty="0"/>
              <a:t>.</a:t>
            </a:r>
          </a:p>
          <a:p>
            <a:r>
              <a:rPr lang="es-ES" sz="1400" dirty="0">
                <a:hlinkClick r:id="rId4"/>
              </a:rPr>
              <a:t>ABI </a:t>
            </a:r>
            <a:r>
              <a:rPr lang="es-ES" sz="1400" dirty="0" err="1">
                <a:hlinkClick r:id="rId4"/>
              </a:rPr>
              <a:t>Research</a:t>
            </a:r>
            <a:r>
              <a:rPr lang="es-ES" sz="1400" dirty="0"/>
              <a:t>, firma de asesoría del mercado tecnológico mundial, ha pronosticado que la tecnología SLAM permitirá la transición de </a:t>
            </a:r>
            <a:r>
              <a:rPr lang="es-ES" sz="1400" dirty="0">
                <a:hlinkClick r:id="rId5"/>
              </a:rPr>
              <a:t>Vehículos Guiados Automatizados (AGV)</a:t>
            </a:r>
            <a:r>
              <a:rPr lang="es-ES" sz="1400" dirty="0"/>
              <a:t> a </a:t>
            </a:r>
            <a:r>
              <a:rPr lang="es-ES" sz="1400" dirty="0">
                <a:hlinkClick r:id="rId6"/>
              </a:rPr>
              <a:t>Robots Móviles Autónomos (AMR)</a:t>
            </a:r>
            <a:r>
              <a:rPr lang="es-ES" sz="1400" dirty="0"/>
              <a:t> en el espacio industrial.</a:t>
            </a:r>
          </a:p>
          <a:p>
            <a:r>
              <a:rPr lang="es-ES" sz="1400" dirty="0">
                <a:sym typeface="Wingdings" panose="05000000000000000000" pitchFamily="2" charset="2"/>
              </a:rPr>
              <a:t> </a:t>
            </a:r>
            <a:r>
              <a:rPr lang="es-ES" sz="1400" dirty="0"/>
              <a:t>Además, la compañía ha considerado que la base instalada de robots comerciales e industriales habilitados para SLAM superará los 15 millones para el año 2030, según lo afirmado mediante una </a:t>
            </a:r>
            <a:r>
              <a:rPr lang="es-ES" sz="1400" dirty="0">
                <a:hlinkClick r:id="rId7"/>
              </a:rPr>
              <a:t>nota de prensa</a:t>
            </a:r>
            <a:r>
              <a:rPr lang="es-ES" sz="1400" dirty="0"/>
              <a:t>.</a:t>
            </a:r>
          </a:p>
          <a:p>
            <a:r>
              <a:rPr lang="es-ES" sz="1400" dirty="0"/>
              <a:t>Y es que los dueños de negocios en el sector industrial han estado durante muchos años utilizando AGV en fábricas y almacenes para agilizar sus procesos, aumentar la producción, reducir el tiempo de recuento de inventario y combatir la contracción.</a:t>
            </a:r>
          </a:p>
          <a:p>
            <a:r>
              <a:rPr lang="es-ES" sz="1400" dirty="0">
                <a:sym typeface="Wingdings" panose="05000000000000000000" pitchFamily="2" charset="2"/>
              </a:rPr>
              <a:t> Los </a:t>
            </a:r>
            <a:r>
              <a:rPr lang="es-ES" sz="1400" dirty="0"/>
              <a:t>AMR suponen una </a:t>
            </a:r>
            <a:r>
              <a:rPr lang="es-ES" sz="1400" dirty="0">
                <a:hlinkClick r:id="rId8"/>
              </a:rPr>
              <a:t>nueva generación de robots industriales</a:t>
            </a:r>
            <a:r>
              <a:rPr lang="es-ES" sz="1400" dirty="0"/>
              <a:t> que pueden optimizar sus rutas y procesos en la fábrica, reaccionar ante situaciones inesperadas y sortear obstáculos.</a:t>
            </a:r>
          </a:p>
          <a:p>
            <a:r>
              <a:rPr lang="es-ES" sz="1400" dirty="0"/>
              <a:t>Es por eso que debe existir un sistema que pueda determinar la localización y mapeo de cada robot y lugar, en tiempo real, con el objetivo de coordinar las actividades de fábrica y evitar colisiones entre AMR, AGV y personas.</a:t>
            </a:r>
          </a:p>
          <a:p>
            <a:endParaRPr lang="es-ES" sz="1400" dirty="0"/>
          </a:p>
          <a:p>
            <a:r>
              <a:rPr lang="es-ES" sz="1400" dirty="0">
                <a:hlinkClick r:id="rId9"/>
              </a:rPr>
              <a:t>https://mundo.cloud/noticias/la-tecnologia-slam-localizacion-y-mapeo-en-millones-de-robots-para-2030</a:t>
            </a:r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812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LIGEROS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564EAC-6495-48E6-AE30-4C1B2D4F7AC6}"/>
              </a:ext>
            </a:extLst>
          </p:cNvPr>
          <p:cNvSpPr txBox="1"/>
          <p:nvPr/>
        </p:nvSpPr>
        <p:spPr>
          <a:xfrm>
            <a:off x="492894" y="1168822"/>
            <a:ext cx="7895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GEOSLAM ZEB </a:t>
            </a:r>
            <a:r>
              <a:rPr lang="es-ES" b="1" dirty="0" err="1"/>
              <a:t>Go</a:t>
            </a:r>
            <a:endParaRPr lang="es-ES" b="1" dirty="0"/>
          </a:p>
          <a:p>
            <a:r>
              <a:rPr lang="es-ES" dirty="0">
                <a:hlinkClick r:id="rId2"/>
              </a:rPr>
              <a:t>https://geoslam.com/</a:t>
            </a:r>
            <a:endParaRPr lang="es-ES" dirty="0"/>
          </a:p>
          <a:p>
            <a:r>
              <a:rPr lang="es-ES" dirty="0">
                <a:hlinkClick r:id="rId3"/>
              </a:rPr>
              <a:t>https://www.instop.es/geoslam/geoslam.php</a:t>
            </a:r>
            <a:endParaRPr lang="es-ES" dirty="0"/>
          </a:p>
          <a:p>
            <a:r>
              <a:rPr lang="es-ES" dirty="0">
                <a:solidFill>
                  <a:schemeClr val="accent4"/>
                </a:solidFill>
              </a:rPr>
              <a:t>https://tecnitop.com/es/revolucion-en-topografia-3d-con-geoslam/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5E69B0-B0EA-47D8-AFFE-07E533C8DF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20714"/>
            <a:ext cx="2317767" cy="33569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5F3CC5-6576-46AC-95EE-FDA0B4BF1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716" y="2348879"/>
            <a:ext cx="4308113" cy="39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2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LIGEROS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B67ECB-CD56-49B2-B147-D849D408C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63650"/>
            <a:ext cx="5117678" cy="511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6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B27C67-70D9-4EFC-94FE-945FF924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679097" cy="28474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7914A1-4616-42D5-A5E7-FA6160CCBF34}"/>
              </a:ext>
            </a:extLst>
          </p:cNvPr>
          <p:cNvSpPr txBox="1"/>
          <p:nvPr/>
        </p:nvSpPr>
        <p:spPr>
          <a:xfrm>
            <a:off x="827584" y="5013176"/>
            <a:ext cx="7679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https://www.allterra-iberica.es/productos/mobile-mapping/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4"/>
              </a:rPr>
              <a:t>https://www.al-top.com/categoria/productos-trimble/sistemas-mobile-mapping-gis/mobile-mapping/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3881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7914A1-4616-42D5-A5E7-FA6160CCBF34}"/>
              </a:ext>
            </a:extLst>
          </p:cNvPr>
          <p:cNvSpPr txBox="1"/>
          <p:nvPr/>
        </p:nvSpPr>
        <p:spPr>
          <a:xfrm>
            <a:off x="611560" y="4999966"/>
            <a:ext cx="7679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https://topconpositioning.es/mobile-mapping-3d/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3"/>
              </a:rPr>
              <a:t>https://www.topconpositioning.com/es/mass-data-and-volume-collection/mobile-mapping/ip-s3#panel-product-specifications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58D1D1-24C5-4F2B-A78A-2F1B55E8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99" y="1340768"/>
            <a:ext cx="8183562" cy="36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7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250E1F-FBFC-4315-A077-7D01556E2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52" y="2636912"/>
            <a:ext cx="1790700" cy="2552700"/>
          </a:xfrm>
          <a:prstGeom prst="rect">
            <a:avLst/>
          </a:prstGeom>
        </p:spPr>
      </p:pic>
      <p:pic>
        <p:nvPicPr>
          <p:cNvPr id="3074" name="Picture 2" descr="FARO Focus Swift review - indoor mobile mapping system (iMMS)">
            <a:extLst>
              <a:ext uri="{FF2B5EF4-FFF2-40B4-BE49-F238E27FC236}">
                <a16:creationId xmlns:a16="http://schemas.microsoft.com/office/drawing/2014/main" id="{05C8D422-104D-4744-A1FC-44341B8C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41" y="1547082"/>
            <a:ext cx="3410297" cy="295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bile Spatial Solutions - Home">
            <a:extLst>
              <a:ext uri="{FF2B5EF4-FFF2-40B4-BE49-F238E27FC236}">
                <a16:creationId xmlns:a16="http://schemas.microsoft.com/office/drawing/2014/main" id="{3506BB5F-B0A7-4DAD-A221-2C0FB4CB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073" y="1651107"/>
            <a:ext cx="2232248" cy="274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abre Advanced 3D Systems">
            <a:extLst>
              <a:ext uri="{FF2B5EF4-FFF2-40B4-BE49-F238E27FC236}">
                <a16:creationId xmlns:a16="http://schemas.microsoft.com/office/drawing/2014/main" id="{17BDA807-0957-4AA1-BDE1-CE7008116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05130"/>
            <a:ext cx="2736304" cy="193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DAD075-0E48-406F-B560-B82E11B67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77" y="1274602"/>
            <a:ext cx="38671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1DCD1A-881D-4D73-81F5-CE7D69BA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5" y="1340768"/>
            <a:ext cx="4171950" cy="24860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FFAB3F-42D7-44A3-9735-CE9EB83E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79" y="2556743"/>
            <a:ext cx="4171950" cy="36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39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SOBRE VEHÍCULOS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9D6CF7-4355-45E9-9296-73724459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81175"/>
            <a:ext cx="5229225" cy="32956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070D0B-7872-461A-A1CE-F2B7B7370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90" y="1797199"/>
            <a:ext cx="2495550" cy="33432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CA99B0-1C3A-4C87-AA82-B4534E013163}"/>
              </a:ext>
            </a:extLst>
          </p:cNvPr>
          <p:cNvSpPr txBox="1"/>
          <p:nvPr/>
        </p:nvSpPr>
        <p:spPr>
          <a:xfrm>
            <a:off x="683568" y="5445224"/>
            <a:ext cx="7848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https://grupoacre.es/catalogo-categoria/laser-escaner-y-mobile-mapping/?gclid=EAIaIQobChMI-rqErcal7gIVGhwGAB3KfAAxEAMYASAAEgKKbfD_BwE</a:t>
            </a:r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55249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9EBEC9-696A-4210-AD1C-81D1CFA45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76295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0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554BC9-F686-4D9F-8BFC-FA84E4A14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47849"/>
            <a:ext cx="6552728" cy="43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Tipos de sensores. </a:t>
            </a:r>
          </a:p>
          <a:p>
            <a:pPr>
              <a:buClr>
                <a:srgbClr val="C00000"/>
              </a:buClr>
            </a:pPr>
            <a:r>
              <a:rPr lang="es-ES" sz="2800" dirty="0"/>
              <a:t>		Pasivos VS Activos.</a:t>
            </a:r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021" y="2437780"/>
            <a:ext cx="53911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71" y="4416891"/>
            <a:ext cx="2390775" cy="1914525"/>
          </a:xfrm>
          <a:prstGeom prst="rect">
            <a:avLst/>
          </a:prstGeom>
        </p:spPr>
      </p:pic>
      <p:sp>
        <p:nvSpPr>
          <p:cNvPr id="9" name="AutoShape 2" descr="Resultado de imagen de sensor fotograf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249663"/>
            <a:ext cx="3409950" cy="20383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71" y="2476228"/>
            <a:ext cx="2580159" cy="15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9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064652-2636-4CF4-845E-F182929D86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15" y="1168822"/>
            <a:ext cx="6712970" cy="5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45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F09B7C-9F6A-45CD-8A9C-F448F6932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70" y="1556792"/>
            <a:ext cx="798885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67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80219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SISTEMAS COMBINADOS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9E5B6B-696C-48BF-A522-432F7AFA9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315622"/>
            <a:ext cx="7884368" cy="506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Fotogrametría </a:t>
            </a:r>
            <a:r>
              <a:rPr lang="es-ES" sz="2800" dirty="0" err="1"/>
              <a:t>monoscópica</a:t>
            </a:r>
            <a:r>
              <a:rPr lang="es-ES" sz="2800" dirty="0"/>
              <a:t>.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endParaRPr lang="es-ES" sz="2800" dirty="0"/>
          </a:p>
        </p:txBody>
      </p:sp>
      <p:pic>
        <p:nvPicPr>
          <p:cNvPr id="6" name="Imagen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636912"/>
            <a:ext cx="3960440" cy="2834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678320"/>
            <a:ext cx="3183797" cy="27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0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8" y="1412776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Fotogrametría estereoscópica</a:t>
            </a:r>
          </a:p>
          <a:p>
            <a:pPr>
              <a:buClr>
                <a:srgbClr val="C00000"/>
              </a:buClr>
            </a:pPr>
            <a:endParaRPr lang="es-ES" sz="28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04864"/>
            <a:ext cx="5400600" cy="364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532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Fotogrametría </a:t>
            </a:r>
            <a:r>
              <a:rPr lang="es-ES" sz="2800" dirty="0" err="1"/>
              <a:t>multimonoscópica</a:t>
            </a:r>
            <a:r>
              <a:rPr lang="es-ES" sz="2800" dirty="0"/>
              <a:t> (SFM)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888"/>
            <a:ext cx="7845431" cy="37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3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Visión </a:t>
            </a:r>
            <a:r>
              <a:rPr lang="es-ES" sz="2800" dirty="0" err="1"/>
              <a:t>esteroscópica</a:t>
            </a:r>
            <a:endParaRPr lang="es-ES" sz="2800" dirty="0"/>
          </a:p>
        </p:txBody>
      </p:sp>
      <p:pic>
        <p:nvPicPr>
          <p:cNvPr id="6" name="Imagen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79950"/>
            <a:ext cx="6800031" cy="393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83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fotogramétricos sencillos.</a:t>
            </a:r>
          </a:p>
          <a:p>
            <a:pPr>
              <a:buClr>
                <a:srgbClr val="C00000"/>
              </a:buClr>
            </a:pPr>
            <a:endParaRPr lang="es-ES" sz="2800" dirty="0"/>
          </a:p>
        </p:txBody>
      </p:sp>
      <p:pic>
        <p:nvPicPr>
          <p:cNvPr id="7" name="Imagen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350532"/>
            <a:ext cx="5976664" cy="352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509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467544" y="476672"/>
            <a:ext cx="8183562" cy="6921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Principios básicos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83567" y="1412776"/>
            <a:ext cx="7845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Sistemas fotogramétricos sencillos.</a:t>
            </a:r>
          </a:p>
          <a:p>
            <a:pPr marL="914400" lvl="1" indent="-457200">
              <a:buClr>
                <a:srgbClr val="C00000"/>
              </a:buClr>
              <a:buFont typeface="Wingdings" panose="05000000000000000000" pitchFamily="2" charset="2"/>
              <a:buChar char="à"/>
            </a:pPr>
            <a:r>
              <a:rPr lang="es-ES" sz="2800" dirty="0"/>
              <a:t>Toma NORMAL</a:t>
            </a:r>
          </a:p>
        </p:txBody>
      </p:sp>
      <p:pic>
        <p:nvPicPr>
          <p:cNvPr id="6" name="Imagen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610837"/>
            <a:ext cx="648072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1561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o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o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3091</TotalTime>
  <Words>731</Words>
  <Application>Microsoft Office PowerPoint</Application>
  <PresentationFormat>Presentación en pantalla (4:3)</PresentationFormat>
  <Paragraphs>91</Paragraphs>
  <Slides>32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Calibri</vt:lpstr>
      <vt:lpstr>Verdana</vt:lpstr>
      <vt:lpstr>Wingdings</vt:lpstr>
      <vt:lpstr>Wingdings 2</vt:lpstr>
      <vt:lpstr>Aspecto</vt:lpstr>
      <vt:lpstr>Equation.DSMT4</vt:lpstr>
      <vt:lpstr>NAVEGACIÓN MEDIANTE IMAGEN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Principios básicos</vt:lpstr>
      <vt:lpstr>SISTEMAS MOBILE MAPPING</vt:lpstr>
      <vt:lpstr>Principios básicos</vt:lpstr>
      <vt:lpstr>EJEMPLOS</vt:lpstr>
      <vt:lpstr>EJEMPLOS</vt:lpstr>
      <vt:lpstr>SISTEMAS LIGEROS</vt:lpstr>
      <vt:lpstr> TECNOLOGÍA SLAM</vt:lpstr>
      <vt:lpstr>SISTEMAS LIGEROS</vt:lpstr>
      <vt:lpstr>SISTEMAS LIGEROS</vt:lpstr>
      <vt:lpstr>SISTEMAS SOBRE VEHÍCULOS</vt:lpstr>
      <vt:lpstr>SISTEMAS SOBRE VEHÍCULOS</vt:lpstr>
      <vt:lpstr>SISTEMAS SOBRE VEHÍCULOS</vt:lpstr>
      <vt:lpstr>SISTEMAS SOBRE VEHÍCULOS</vt:lpstr>
      <vt:lpstr>SISTEMAS SOBRE VEHÍCULOS</vt:lpstr>
      <vt:lpstr>SISTEMAS COMBINADOS</vt:lpstr>
      <vt:lpstr>SISTEMAS COMBINADOS</vt:lpstr>
      <vt:lpstr>SISTEMAS COMBINADOS</vt:lpstr>
      <vt:lpstr>SISTEMAS COMBINADOS</vt:lpstr>
      <vt:lpstr>SISTEMAS COMBINADOS</vt:lpstr>
    </vt:vector>
  </TitlesOfParts>
  <Company>UPV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2014</dc:title>
  <dc:creator>Luís Garcia-Asenjo Villamayor</dc:creator>
  <cp:lastModifiedBy>Fernando Francisco Buchon Moragues</cp:lastModifiedBy>
  <cp:revision>311</cp:revision>
  <dcterms:created xsi:type="dcterms:W3CDTF">2014-06-17T14:45:16Z</dcterms:created>
  <dcterms:modified xsi:type="dcterms:W3CDTF">2021-11-22T11:52:30Z</dcterms:modified>
</cp:coreProperties>
</file>